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623" r:id="rId3"/>
    <p:sldId id="259" r:id="rId5"/>
    <p:sldId id="636" r:id="rId6"/>
    <p:sldId id="637" r:id="rId7"/>
    <p:sldId id="638" r:id="rId8"/>
    <p:sldId id="633" r:id="rId9"/>
    <p:sldId id="634" r:id="rId10"/>
    <p:sldId id="635" r:id="rId11"/>
    <p:sldId id="500" r:id="rId12"/>
    <p:sldId id="639" r:id="rId13"/>
    <p:sldId id="582" r:id="rId14"/>
    <p:sldId id="583" r:id="rId15"/>
    <p:sldId id="584" r:id="rId16"/>
    <p:sldId id="661" r:id="rId17"/>
    <p:sldId id="585" r:id="rId18"/>
    <p:sldId id="586" r:id="rId19"/>
    <p:sldId id="662" r:id="rId20"/>
    <p:sldId id="587" r:id="rId21"/>
    <p:sldId id="641" r:id="rId22"/>
    <p:sldId id="642" r:id="rId23"/>
    <p:sldId id="643" r:id="rId24"/>
    <p:sldId id="644" r:id="rId25"/>
    <p:sldId id="645" r:id="rId26"/>
    <p:sldId id="646" r:id="rId27"/>
    <p:sldId id="663" r:id="rId28"/>
    <p:sldId id="665" r:id="rId29"/>
    <p:sldId id="664" r:id="rId30"/>
    <p:sldId id="653" r:id="rId31"/>
    <p:sldId id="654" r:id="rId32"/>
    <p:sldId id="655" r:id="rId33"/>
    <p:sldId id="656" r:id="rId34"/>
    <p:sldId id="657" r:id="rId35"/>
    <p:sldId id="658" r:id="rId36"/>
    <p:sldId id="659" r:id="rId37"/>
    <p:sldId id="660" r:id="rId38"/>
    <p:sldId id="649" r:id="rId39"/>
    <p:sldId id="650" r:id="rId40"/>
    <p:sldId id="651" r:id="rId41"/>
    <p:sldId id="610" r:id="rId42"/>
    <p:sldId id="611" r:id="rId43"/>
    <p:sldId id="612" r:id="rId44"/>
    <p:sldId id="613" r:id="rId45"/>
    <p:sldId id="614" r:id="rId46"/>
    <p:sldId id="615" r:id="rId47"/>
    <p:sldId id="627" r:id="rId48"/>
    <p:sldId id="628" r:id="rId49"/>
    <p:sldId id="629" r:id="rId50"/>
    <p:sldId id="630" r:id="rId51"/>
    <p:sldId id="631" r:id="rId52"/>
    <p:sldId id="529" r:id="rId53"/>
  </p:sldIdLst>
  <p:sldSz cx="9144000" cy="6858000" type="screen4x3"/>
  <p:notesSz cx="7099300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90000" autoAdjust="0"/>
  </p:normalViewPr>
  <p:slideViewPr>
    <p:cSldViewPr>
      <p:cViewPr varScale="1">
        <p:scale>
          <a:sx n="83" d="100"/>
          <a:sy n="83" d="100"/>
        </p:scale>
        <p:origin x="159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4AE3314-9DCB-49FD-B20E-AFE426E32EF5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D506D70-4FDC-464B-81DF-79C5C4B28E2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ntract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Non-repudiation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refers to a state of affairs where the purported maker of a statement will not be able to successfully challenge the validity of the statement or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Contract"/>
              </a:rPr>
              <a:t>contract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8C2D2-FF37-4D03-B2D4-FC058971E286}" type="datetime1">
              <a:rPr lang="en-US" smtClean="0"/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8AC7-0B93-452B-8B73-2FCA7AA19245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9AB2-E3AB-445A-A56C-58DF447BF13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5BF1-AF21-4361-947D-41884B5E92A6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AD60-5C43-4C7D-A846-6646800C916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C321-38AF-4E86-851A-0B552400484D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06F81-A3D9-4A34-B076-6BE7DC05D31B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0682-2470-459C-BB52-3E36B05D79D8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5E4F-3275-43F8-8F2B-F19076DFB8B2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D41E-885D-4494-835A-AFE501038C7E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5442B-D16A-4CA2-AA50-AFBCC63360F1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  <a:p>
            <a:pPr lvl="1" eaLnBrk="1" latinLnBrk="0" hangingPunct="1"/>
            <a:r>
              <a:rPr kumimoji="0" lang="en-US" smtClean="0"/>
              <a:t>Second level</a:t>
            </a:r>
            <a:endParaRPr kumimoji="0" lang="en-US" smtClean="0"/>
          </a:p>
          <a:p>
            <a:pPr lvl="2" eaLnBrk="1" latinLnBrk="0" hangingPunct="1"/>
            <a:r>
              <a:rPr kumimoji="0" lang="en-US" smtClean="0"/>
              <a:t>Third level</a:t>
            </a:r>
            <a:endParaRPr kumimoji="0" lang="en-US" smtClean="0"/>
          </a:p>
          <a:p>
            <a:pPr lvl="3" eaLnBrk="1" latinLnBrk="0" hangingPunct="1"/>
            <a:r>
              <a:rPr kumimoji="0" lang="en-US" smtClean="0"/>
              <a:t>Fourth level</a:t>
            </a:r>
            <a:endParaRPr kumimoji="0" lang="en-US" smtClean="0"/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2AA683A-EA8E-455E-ABBC-4F513239ED04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hyperlink" Target="https://github.com/MetaMask/IPFS-Ethereum-Hackathon" TargetMode="External"/><Relationship Id="rId1" Type="http://schemas.openxmlformats.org/officeDocument/2006/relationships/hyperlink" Target="https://twitter.com/savje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200400"/>
            <a:ext cx="8001000" cy="2286000"/>
          </a:xfrm>
        </p:spPr>
        <p:txBody>
          <a:bodyPr>
            <a:normAutofit/>
          </a:bodyPr>
          <a:lstStyle/>
          <a:p>
            <a:r>
              <a:rPr lang="en-US" sz="3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# </a:t>
            </a:r>
            <a:r>
              <a:rPr lang="en-US" sz="3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 Chapter 1: Introduction to Cryptography &amp; Cryptocurrencies</a:t>
            </a:r>
            <a:endParaRPr lang="en-US" sz="3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915400" cy="1470025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CryptoCurrency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04800" y="152400"/>
            <a:ext cx="116460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417638"/>
            <a:ext cx="5644836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85800"/>
            <a:ext cx="7538522" cy="46473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829343"/>
            <a:ext cx="3400000" cy="13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1219200"/>
            <a:ext cx="7747952" cy="37179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4" y="838200"/>
            <a:ext cx="7677562" cy="4332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143000"/>
            <a:ext cx="845820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447800"/>
            <a:ext cx="7274466" cy="3281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8" y="381000"/>
            <a:ext cx="7933107" cy="31701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1696" y="3657600"/>
            <a:ext cx="80199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hashlib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a_string</a:t>
            </a:r>
            <a:r>
              <a:rPr lang="en-US" dirty="0"/>
              <a:t> = '</a:t>
            </a:r>
            <a:r>
              <a:rPr lang="en-US" dirty="0" err="1"/>
              <a:t>Shahbaz</a:t>
            </a:r>
            <a:r>
              <a:rPr lang="en-US" dirty="0"/>
              <a:t>'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hashed_string</a:t>
            </a:r>
            <a:r>
              <a:rPr lang="en-US" dirty="0"/>
              <a:t> = hashlib.sha256(</a:t>
            </a:r>
            <a:r>
              <a:rPr lang="en-US" dirty="0" err="1"/>
              <a:t>a_string.encode</a:t>
            </a:r>
            <a:r>
              <a:rPr lang="en-US" dirty="0"/>
              <a:t>('utf-8')).</a:t>
            </a:r>
            <a:r>
              <a:rPr lang="en-US" dirty="0" err="1"/>
              <a:t>hexdigest</a:t>
            </a:r>
            <a:r>
              <a:rPr lang="en-US" dirty="0"/>
              <a:t>()</a:t>
            </a:r>
            <a:endParaRPr lang="en-US" dirty="0"/>
          </a:p>
          <a:p>
            <a:r>
              <a:rPr lang="en-US" dirty="0"/>
              <a:t>print(</a:t>
            </a:r>
            <a:r>
              <a:rPr lang="en-US" dirty="0" err="1"/>
              <a:t>hashed_string</a:t>
            </a:r>
            <a:r>
              <a:rPr lang="en-US" dirty="0" smtClean="0"/>
              <a:t>)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/>
              <a:t>Output :3fe38d3b3468a87ce5679aaba200d175d8cb5a409011e2b030ff52353e55058d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1905000"/>
            <a:ext cx="8866505" cy="31457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09600"/>
            <a:ext cx="7612682" cy="4578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276600"/>
            <a:ext cx="8229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 Pointer and Data Structures</a:t>
            </a:r>
            <a:endParaRPr lang="en-US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772400" cy="579438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endPara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8534400" cy="5334000"/>
          </a:xfrm>
        </p:spPr>
        <p:txBody>
          <a:bodyPr>
            <a:normAutofit/>
          </a:bodyPr>
          <a:lstStyle/>
          <a:p>
            <a:r>
              <a:rPr lang="en-US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Cryptographic Hash Functions</a:t>
            </a:r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Key Crypto</a:t>
            </a:r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RSA vs ECC</a:t>
            </a:r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Signatures</a:t>
            </a:r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 </a:t>
            </a:r>
            <a:r>
              <a:rPr lang="en-US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Pointers</a:t>
            </a:r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Merkle</a:t>
            </a:r>
            <a:r>
              <a:rPr lang="en-US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Trees</a:t>
            </a:r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Structure and Chains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248400"/>
            <a:ext cx="4876800" cy="3810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95400"/>
            <a:ext cx="7831992" cy="3844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069"/>
            <a:ext cx="5418306" cy="29271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0"/>
            <a:ext cx="7696200" cy="5151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4829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685800"/>
            <a:ext cx="8420055" cy="5002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4400"/>
            <a:ext cx="8057560" cy="5108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Lab Discussion 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0" y="1570038"/>
            <a:ext cx="6934200" cy="315441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250524"/>
            <a:ext cx="9144000" cy="1895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185177"/>
            <a:ext cx="6096000" cy="38647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200400"/>
            <a:ext cx="8001000" cy="2286000"/>
          </a:xfrm>
        </p:spPr>
        <p:txBody>
          <a:bodyPr>
            <a:normAutofit/>
          </a:bodyPr>
          <a:lstStyle/>
          <a:p>
            <a:r>
              <a:rPr lang="en-US" sz="3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# </a:t>
            </a:r>
            <a:r>
              <a:rPr lang="en-US" sz="3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 1: Introduction to Cryptography &amp; Cryptocurrencies</a:t>
            </a:r>
            <a:endParaRPr lang="en-US" sz="3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915400" cy="1470025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CryptoCurrency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04800" y="152400"/>
            <a:ext cx="116460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276600"/>
            <a:ext cx="8229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Key Cryptography</a:t>
            </a:r>
            <a:endParaRPr lang="en-US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85344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Symmetric cryptosystems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Precondition: secure exchange of keys in advance</a:t>
            </a:r>
            <a:endParaRPr lang="en-US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Paradox situation at a first glance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secure communication depends on secure key exchange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248400"/>
            <a:ext cx="4876800" cy="3810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543050"/>
            <a:ext cx="675322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Lab -1 Working Explanation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469010"/>
            <a:ext cx="7904762" cy="4580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579438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Asymmetric Cryptosystem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8534400" cy="5334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Asymmetric cryptosystems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Asymmetric encryption and decryption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K+ (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pk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public key of Bob K– (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secret key of Bob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secure key exchange necessary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248400"/>
            <a:ext cx="4876800" cy="3810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905125"/>
            <a:ext cx="6600825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579438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Exchange with Public Keys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8534400" cy="5334000"/>
          </a:xfrm>
        </p:spPr>
        <p:txBody>
          <a:bodyPr>
            <a:normAutofit/>
          </a:bodyPr>
          <a:lstStyle/>
          <a:p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communication with multiple parties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number of exchanges: n parties → n public keys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systems with millions of keys (e.g. PGP)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... for the moment everything is fine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248400"/>
            <a:ext cx="4876800" cy="3810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295400"/>
            <a:ext cx="589597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843562" cy="3943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0"/>
            <a:ext cx="8152044" cy="4337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914400"/>
            <a:ext cx="8156991" cy="4854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7992726" cy="2848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276600"/>
            <a:ext cx="8229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Structure and </a:t>
            </a:r>
            <a:r>
              <a:rPr lang="en-US" u="sng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BlockChains</a:t>
            </a:r>
            <a:endParaRPr lang="en-US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33" y="990600"/>
            <a:ext cx="7281333" cy="409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90600"/>
            <a:ext cx="7823200" cy="4400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276600"/>
            <a:ext cx="8229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Signatures</a:t>
            </a:r>
            <a:endParaRPr lang="en-US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324573"/>
            <a:ext cx="7772400" cy="1143000"/>
          </a:xfrm>
        </p:spPr>
        <p:txBody>
          <a:bodyPr/>
          <a:lstStyle/>
          <a:p>
            <a:r>
              <a:rPr lang="en-US" dirty="0" smtClean="0"/>
              <a:t>Server Side Code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798697"/>
            <a:ext cx="6338476" cy="5439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579438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Signature 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371600"/>
            <a:ext cx="8534400" cy="48006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and Non-Repudiation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Gives a recipient reason to believe that the message was created by a known sender such that they cannot deny sending it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Integrity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message was not altered in transit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248400"/>
            <a:ext cx="4876800" cy="3810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579438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Signature 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8534400" cy="5334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 signing: reverse application of public-key system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Signing = encryption with private key</a:t>
            </a:r>
            <a:endParaRPr lang="en-US" sz="22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= decryption with public key</a:t>
            </a:r>
            <a:endParaRPr lang="en-US" sz="22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248400"/>
            <a:ext cx="4876800" cy="3810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457450"/>
            <a:ext cx="685800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579438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Signing and Hashing 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8534400" cy="5334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and decryption of large messages inefficient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Signing of hash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H(M) instead of message M</a:t>
            </a:r>
            <a:endParaRPr lang="en-US" sz="22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of message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using signed hash H(M)</a:t>
            </a:r>
            <a:endParaRPr lang="en-US" sz="22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One-way property: hard to find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M’ with H(M’) = H(M)</a:t>
            </a:r>
            <a:endParaRPr lang="en-US" sz="22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Support for signing emails, images, videos, ...</a:t>
            </a:r>
            <a:endParaRPr lang="en-US" sz="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2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248400"/>
            <a:ext cx="4876800" cy="3810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00" y="3562350"/>
            <a:ext cx="68961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579438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Signature and RSA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8534400" cy="5334000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248400"/>
            <a:ext cx="4876800" cy="3810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133600"/>
            <a:ext cx="70770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http://www.arx.com/files/Brochure-images/Digital-signatures2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28800" y="457200"/>
            <a:ext cx="5010686" cy="6324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04800"/>
            <a:ext cx="4757737" cy="5694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4" y="304800"/>
            <a:ext cx="7750212" cy="4397121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715654" y="4765167"/>
            <a:ext cx="7772400" cy="106467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spent transactions </a:t>
            </a:r>
            <a:r>
              <a:rPr lang="en-US" dirty="0" smtClean="0"/>
              <a:t>before it </a:t>
            </a:r>
            <a:r>
              <a:rPr lang="en-US" dirty="0"/>
              <a:t>can be discarded to save disk space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/>
              <a:t>A block header with no transactions would be about 80 bytes.  If we suppose blocks </a:t>
            </a:r>
            <a:r>
              <a:rPr lang="en-US" dirty="0" smtClean="0"/>
              <a:t>are generated </a:t>
            </a:r>
            <a:r>
              <a:rPr lang="en-US" dirty="0"/>
              <a:t>every 10 minutes, 80 bytes * 6 * 24 * 365 = 4.2MB per </a:t>
            </a:r>
            <a:r>
              <a:rPr lang="en-US" dirty="0" smtClean="0"/>
              <a:t>year</a:t>
            </a:r>
            <a:r>
              <a:rPr lang="en-US" dirty="0"/>
              <a:t> </a:t>
            </a:r>
            <a:r>
              <a:rPr lang="en-US" dirty="0" smtClean="0"/>
              <a:t>[</a:t>
            </a:r>
            <a:r>
              <a:rPr lang="en-US" dirty="0" err="1" smtClean="0"/>
              <a:t>Theoratically</a:t>
            </a:r>
            <a:r>
              <a:rPr lang="en-US" dirty="0" smtClean="0"/>
              <a:t>]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24000"/>
            <a:ext cx="4995039" cy="3423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295400"/>
            <a:ext cx="8392026" cy="4251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30" y="1348559"/>
            <a:ext cx="6911939" cy="41608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57" y="136967"/>
            <a:ext cx="7772400" cy="1143000"/>
          </a:xfrm>
        </p:spPr>
        <p:txBody>
          <a:bodyPr/>
          <a:lstStyle/>
          <a:p>
            <a:r>
              <a:rPr lang="en-US" dirty="0" smtClean="0"/>
              <a:t>Client Side Code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1143" y="1282861"/>
            <a:ext cx="5942857" cy="5209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7772400" cy="5794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in this lecture are taken from the slides prepared by: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Prof. Dr. Konrad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Rieck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Uni-Göttingen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Satoshi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Nakamoto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Bitcoin: A Peer-to-Peer Electronic Cash System,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2008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https://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twitter.com/savjee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 Finlay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github.com/MetaMask/IPFS-Ethereum-Hackathon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Edureka.com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Arvind Narayanan — Princeton University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Distributed Versus Centralized Versus Decentralized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485418"/>
            <a:ext cx="6296025" cy="4067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0" y="1417955"/>
            <a:ext cx="4780280" cy="3457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990283"/>
            <a:ext cx="4245995" cy="488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0" y="1295413"/>
            <a:ext cx="4900613" cy="5093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62705"/>
            <a:ext cx="2619048" cy="6238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06" y="1779756"/>
            <a:ext cx="5867400" cy="22571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33" y="3936605"/>
            <a:ext cx="5409235" cy="20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0</TotalTime>
  <Words>3056</Words>
  <Application>WPS Presentation</Application>
  <PresentationFormat>On-screen Show (4:3)</PresentationFormat>
  <Paragraphs>267</Paragraphs>
  <Slides>50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1" baseType="lpstr">
      <vt:lpstr>Arial</vt:lpstr>
      <vt:lpstr>SimSun</vt:lpstr>
      <vt:lpstr>Wingdings</vt:lpstr>
      <vt:lpstr>Wingdings 2</vt:lpstr>
      <vt:lpstr>Times New Roman</vt:lpstr>
      <vt:lpstr>Perpetua</vt:lpstr>
      <vt:lpstr>Franklin Gothic Book</vt:lpstr>
      <vt:lpstr>Microsoft YaHei</vt:lpstr>
      <vt:lpstr>Arial Unicode MS</vt:lpstr>
      <vt:lpstr>Calibri</vt:lpstr>
      <vt:lpstr>Equity</vt:lpstr>
      <vt:lpstr>Introduction to BlockChain and CryptoCurrency</vt:lpstr>
      <vt:lpstr>Overview </vt:lpstr>
      <vt:lpstr>Lab -1 Working Explanation</vt:lpstr>
      <vt:lpstr>Server Side Code </vt:lpstr>
      <vt:lpstr>Client Side Code</vt:lpstr>
      <vt:lpstr>Distributed Versus Centralized Versus Decentralized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Hash Pointer and Data Structures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Lab Discussion </vt:lpstr>
      <vt:lpstr>PowerPoint 演示文稿</vt:lpstr>
      <vt:lpstr>Introduction to BlockChain and CryptoCurrency</vt:lpstr>
      <vt:lpstr>Public Key Cryptography</vt:lpstr>
      <vt:lpstr>PowerPoint 演示文稿</vt:lpstr>
      <vt:lpstr>Asymmetric Cryptosystem</vt:lpstr>
      <vt:lpstr>Key Exchange with Public Keys</vt:lpstr>
      <vt:lpstr>PowerPoint 演示文稿</vt:lpstr>
      <vt:lpstr>PowerPoint 演示文稿</vt:lpstr>
      <vt:lpstr>PowerPoint 演示文稿</vt:lpstr>
      <vt:lpstr>PowerPoint 演示文稿</vt:lpstr>
      <vt:lpstr>Block Structure and BlockChains</vt:lpstr>
      <vt:lpstr>PowerPoint 演示文稿</vt:lpstr>
      <vt:lpstr>PowerPoint 演示文稿</vt:lpstr>
      <vt:lpstr>Digital Signatures</vt:lpstr>
      <vt:lpstr>Digital Signature </vt:lpstr>
      <vt:lpstr>Digital Signature </vt:lpstr>
      <vt:lpstr>Signing and Hashing </vt:lpstr>
      <vt:lpstr>Signature and RSA</vt:lpstr>
      <vt:lpstr>`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Acknowledgements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Sufian Hameed</dc:creator>
  <cp:lastModifiedBy>Syed Hassan</cp:lastModifiedBy>
  <cp:revision>822</cp:revision>
  <dcterms:created xsi:type="dcterms:W3CDTF">2006-08-16T00:00:00Z</dcterms:created>
  <dcterms:modified xsi:type="dcterms:W3CDTF">2023-02-25T07:59:40Z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AE62397D88414B98A70980F84A1015A7</vt:lpwstr>
  </property>
  <property fmtid="{D5CDD505-2E9C-101B-9397-08002B2CF9AE}" pid="3" name="KSOProductBuildVer">
    <vt:lpwstr>1033-11.2.0.11486</vt:lpwstr>
  </property>
</Properties>
</file>